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34"/>
  </p:notesMasterIdLst>
  <p:sldIdLst>
    <p:sldId id="256" r:id="rId5"/>
    <p:sldId id="258" r:id="rId6"/>
    <p:sldId id="257" r:id="rId7"/>
    <p:sldId id="259" r:id="rId8"/>
    <p:sldId id="271" r:id="rId9"/>
    <p:sldId id="278" r:id="rId10"/>
    <p:sldId id="275" r:id="rId11"/>
    <p:sldId id="286" r:id="rId12"/>
    <p:sldId id="276" r:id="rId13"/>
    <p:sldId id="279" r:id="rId14"/>
    <p:sldId id="280" r:id="rId15"/>
    <p:sldId id="281" r:id="rId16"/>
    <p:sldId id="290" r:id="rId17"/>
    <p:sldId id="282" r:id="rId18"/>
    <p:sldId id="283" r:id="rId19"/>
    <p:sldId id="284" r:id="rId20"/>
    <p:sldId id="285" r:id="rId21"/>
    <p:sldId id="287" r:id="rId22"/>
    <p:sldId id="288" r:id="rId23"/>
    <p:sldId id="297" r:id="rId24"/>
    <p:sldId id="291" r:id="rId25"/>
    <p:sldId id="292" r:id="rId26"/>
    <p:sldId id="265" r:id="rId27"/>
    <p:sldId id="269" r:id="rId28"/>
    <p:sldId id="261" r:id="rId29"/>
    <p:sldId id="293" r:id="rId30"/>
    <p:sldId id="295" r:id="rId31"/>
    <p:sldId id="296" r:id="rId32"/>
    <p:sldId id="266" r:id="rId33"/>
  </p:sldIdLst>
  <p:sldSz cx="12192000" cy="6858000"/>
  <p:notesSz cx="6858000" cy="9144000"/>
  <p:embeddedFontLst>
    <p:embeddedFont>
      <p:font typeface="Arial Black" panose="020B0A04020102020204" pitchFamily="34" charset="0"/>
      <p:bold r:id="rId35"/>
    </p:embeddedFont>
    <p:embeddedFont>
      <p:font typeface="Inter" panose="020B0600000101010101" charset="0"/>
      <p:regular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D770"/>
    <a:srgbClr val="FF6600"/>
    <a:srgbClr val="050707"/>
    <a:srgbClr val="F9E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23B3B7-AFED-4C72-AA8A-65E309B4F0F4}" v="221" dt="2020-11-01T06:02:36.1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83" autoAdjust="0"/>
    <p:restoredTop sz="86824" autoAdjust="0"/>
  </p:normalViewPr>
  <p:slideViewPr>
    <p:cSldViewPr snapToGrid="0">
      <p:cViewPr varScale="1">
        <p:scale>
          <a:sx n="99" d="100"/>
          <a:sy n="99" d="100"/>
        </p:scale>
        <p:origin x="132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-372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3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1.fntdata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781764-4636-4C7D-A781-71950F54A0E0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434DCF-0C1A-4579-B119-B2C70C3E9B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573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en-US" altLang="ko-KR" dirty="0"/>
              <a:t>3</a:t>
            </a:r>
            <a:r>
              <a:rPr lang="ko-KR" altLang="en-US" dirty="0"/>
              <a:t>조의 </a:t>
            </a:r>
            <a:r>
              <a:rPr lang="en-US" altLang="ko-KR" dirty="0"/>
              <a:t>classification</a:t>
            </a:r>
            <a:r>
              <a:rPr lang="ko-KR" altLang="en-US" dirty="0"/>
              <a:t>의 주제는 고객의 직업</a:t>
            </a:r>
            <a:r>
              <a:rPr lang="en-US" altLang="ko-KR" dirty="0"/>
              <a:t>, </a:t>
            </a:r>
            <a:r>
              <a:rPr lang="ko-KR" altLang="en-US" dirty="0"/>
              <a:t>대출금 여부</a:t>
            </a:r>
            <a:r>
              <a:rPr lang="en-US" altLang="ko-KR" dirty="0"/>
              <a:t>, </a:t>
            </a:r>
            <a:r>
              <a:rPr lang="ko-KR" altLang="en-US" dirty="0"/>
              <a:t>나이와 같은 여러 정보를 이용하여 고객이 정기예금을 </a:t>
            </a:r>
            <a:r>
              <a:rPr lang="ko-KR" altLang="en-US" dirty="0" err="1"/>
              <a:t>들을지에</a:t>
            </a:r>
            <a:r>
              <a:rPr lang="ko-KR" altLang="en-US" dirty="0"/>
              <a:t> 대한 여부를 결정하는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3521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000000"/>
              </a:solidFill>
              <a:effectLst/>
              <a:latin typeface="Arial Black" panose="020B0A040201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정확도는 가장 직관적으로 모델의 성능을 나타낼 수 있는 평가 지표입니다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하지만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여기서 고려해야하는 것이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바로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domain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의 편중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(bias)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만약 우리가 예측하고자 하는 한달 동안이 특정 기후에 부합하여 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비오는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 날이 흔치 않다고 생각해보죠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이 경우에는 해당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data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domain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이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불균형하게되므로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 맑은 것을 예측하는 성능은 높지만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비가 오는 것을 예측하는 성능은 매우 낮을 수 밖에 없습니다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따라서 이를 보완할 지표가 필요합니다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.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180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937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752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9743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011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6682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858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5497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4625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692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en-US" altLang="ko-KR" dirty="0"/>
              <a:t>3</a:t>
            </a:r>
            <a:r>
              <a:rPr lang="ko-KR" altLang="en-US" dirty="0"/>
              <a:t>조의 </a:t>
            </a:r>
            <a:r>
              <a:rPr lang="en-US" altLang="ko-KR" dirty="0"/>
              <a:t>classification</a:t>
            </a:r>
            <a:r>
              <a:rPr lang="ko-KR" altLang="en-US" dirty="0"/>
              <a:t>  </a:t>
            </a:r>
            <a:r>
              <a:rPr lang="en-US" altLang="ko-KR" dirty="0"/>
              <a:t>dataset</a:t>
            </a:r>
            <a:r>
              <a:rPr lang="ko-KR" altLang="en-US" dirty="0"/>
              <a:t>은 </a:t>
            </a:r>
            <a:r>
              <a:rPr lang="en-US" altLang="ko-KR" dirty="0"/>
              <a:t>21</a:t>
            </a:r>
            <a:r>
              <a:rPr lang="ko-KR" altLang="en-US" dirty="0"/>
              <a:t>개의 </a:t>
            </a:r>
            <a:r>
              <a:rPr lang="en-US" altLang="ko-KR" dirty="0"/>
              <a:t>columns</a:t>
            </a:r>
            <a:r>
              <a:rPr lang="ko-KR" altLang="en-US" dirty="0"/>
              <a:t>과 </a:t>
            </a:r>
            <a:r>
              <a:rPr lang="en-US" altLang="ko-KR" dirty="0"/>
              <a:t>41188</a:t>
            </a:r>
            <a:r>
              <a:rPr lang="ko-KR" altLang="en-US" dirty="0"/>
              <a:t>개의 </a:t>
            </a:r>
            <a:r>
              <a:rPr lang="en-US" altLang="ko-KR" dirty="0"/>
              <a:t>row</a:t>
            </a:r>
            <a:r>
              <a:rPr lang="ko-KR" altLang="en-US" dirty="0"/>
              <a:t>로 이루어져 있습니다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306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2114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소득그룹과 인구증가율의 관계를 클러스터링 하는 것이다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6230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5019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8794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2053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기준을 </a:t>
            </a:r>
            <a:r>
              <a:rPr lang="en-US" altLang="ko-KR"/>
              <a:t>x</a:t>
            </a:r>
            <a:r>
              <a:rPr lang="ko-KR" altLang="en-US"/>
              <a:t>축은 소득차이</a:t>
            </a:r>
            <a:r>
              <a:rPr lang="en-US" altLang="ko-KR"/>
              <a:t>, y</a:t>
            </a:r>
            <a:r>
              <a:rPr lang="ko-KR" altLang="en-US"/>
              <a:t>축은 인구증가율로 하여 </a:t>
            </a:r>
            <a:r>
              <a:rPr lang="en-US" altLang="ko-KR"/>
              <a:t>3</a:t>
            </a:r>
            <a:r>
              <a:rPr lang="ko-KR" altLang="en-US"/>
              <a:t>가지 클러스터링 알고리즘을 한 후 각 알고리즘별 잘된 케이스 </a:t>
            </a:r>
            <a:r>
              <a:rPr lang="en-US" altLang="ko-KR"/>
              <a:t>1</a:t>
            </a:r>
            <a:r>
              <a:rPr lang="ko-KR" altLang="en-US"/>
              <a:t>개씩</a:t>
            </a:r>
            <a:r>
              <a:rPr lang="en-US" altLang="ko-KR"/>
              <a:t>…,,,,</a:t>
            </a:r>
          </a:p>
          <a:p>
            <a:r>
              <a:rPr lang="en-US" altLang="ko-KR"/>
              <a:t>Kmean</a:t>
            </a:r>
            <a:r>
              <a:rPr lang="ko-KR" altLang="en-US"/>
              <a:t>이  소득그룹과 인구증가율 두가지를 고려하여 그룹핑이 가장 잘되었다</a:t>
            </a:r>
            <a:r>
              <a:rPr lang="en-US" altLang="ko-KR"/>
              <a:t>.</a:t>
            </a:r>
          </a:p>
          <a:p>
            <a:r>
              <a:rPr lang="en-US" altLang="ko-KR" strike="sngStrike"/>
              <a:t>DBSCAN</a:t>
            </a:r>
            <a:r>
              <a:rPr lang="ko-KR" altLang="en-US" strike="sngStrike"/>
              <a:t>은 소득그룹 차이로만 그룹핑 되었고</a:t>
            </a:r>
            <a:r>
              <a:rPr lang="en-US" altLang="ko-KR" strike="sngStrike"/>
              <a:t>,  EM</a:t>
            </a:r>
            <a:r>
              <a:rPr lang="ko-KR" altLang="en-US" strike="sngStrike"/>
              <a:t>은 </a:t>
            </a:r>
            <a:r>
              <a:rPr lang="en-US" altLang="ko-KR" strike="sngStrike"/>
              <a:t>DBSCAN</a:t>
            </a:r>
            <a:r>
              <a:rPr lang="ko-KR" altLang="en-US" strike="sngStrike"/>
              <a:t>보단 인구증가율의 영향이 있다</a:t>
            </a:r>
            <a:r>
              <a:rPr lang="en-US" altLang="ko-KR" strike="sngStrike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0571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클러스터링이 가장 잘 된 알고리즘과 파라미터를 이용한 결과를 바탕으로 지도에 맵핑한 결과</a:t>
            </a:r>
            <a:r>
              <a:rPr lang="en-US" altLang="ko-KR"/>
              <a:t>…</a:t>
            </a:r>
          </a:p>
          <a:p>
            <a:r>
              <a:rPr lang="ko-KR" altLang="en-US"/>
              <a:t>밝은색 순서</a:t>
            </a:r>
            <a:r>
              <a:rPr lang="en-US" altLang="ko-KR"/>
              <a:t>…</a:t>
            </a:r>
          </a:p>
          <a:p>
            <a:r>
              <a:rPr lang="en-US" altLang="ko-KR"/>
              <a:t>1.</a:t>
            </a:r>
            <a:r>
              <a:rPr lang="ko-KR" altLang="en-US"/>
              <a:t>서유럽</a:t>
            </a:r>
            <a:r>
              <a:rPr lang="en-US" altLang="ko-KR"/>
              <a:t>, </a:t>
            </a:r>
            <a:r>
              <a:rPr lang="ko-KR" altLang="en-US"/>
              <a:t>동아시아 </a:t>
            </a:r>
            <a:r>
              <a:rPr lang="en-US" altLang="ko-KR"/>
              <a:t>– </a:t>
            </a:r>
            <a:r>
              <a:rPr lang="ko-KR" altLang="en-US"/>
              <a:t>소득 상위</a:t>
            </a:r>
            <a:r>
              <a:rPr lang="en-US" altLang="ko-KR"/>
              <a:t>, </a:t>
            </a:r>
            <a:r>
              <a:rPr lang="ko-KR" altLang="en-US"/>
              <a:t>인구증가율 거의 </a:t>
            </a:r>
            <a:r>
              <a:rPr lang="en-US" altLang="ko-KR"/>
              <a:t>0%</a:t>
            </a:r>
            <a:r>
              <a:rPr lang="ko-KR" altLang="en-US"/>
              <a:t>대</a:t>
            </a:r>
            <a:r>
              <a:rPr lang="en-US" altLang="ko-KR"/>
              <a:t>…</a:t>
            </a:r>
          </a:p>
          <a:p>
            <a:r>
              <a:rPr lang="en-US" altLang="ko-KR"/>
              <a:t>2.</a:t>
            </a:r>
            <a:r>
              <a:rPr lang="ko-KR" altLang="en-US"/>
              <a:t>미국</a:t>
            </a:r>
            <a:r>
              <a:rPr lang="en-US" altLang="ko-KR"/>
              <a:t>, </a:t>
            </a:r>
            <a:r>
              <a:rPr lang="ko-KR" altLang="en-US"/>
              <a:t>스웨덴</a:t>
            </a:r>
            <a:r>
              <a:rPr lang="en-US" altLang="ko-KR"/>
              <a:t>, </a:t>
            </a:r>
            <a:r>
              <a:rPr lang="ko-KR" altLang="en-US"/>
              <a:t>아르헨티나 호주</a:t>
            </a:r>
            <a:r>
              <a:rPr lang="en-US" altLang="ko-KR"/>
              <a:t>, </a:t>
            </a:r>
            <a:r>
              <a:rPr lang="ko-KR" altLang="en-US"/>
              <a:t>사우디아라미아</a:t>
            </a:r>
            <a:r>
              <a:rPr lang="en-US" altLang="ko-KR"/>
              <a:t>, </a:t>
            </a:r>
            <a:r>
              <a:rPr lang="ko-KR" altLang="en-US"/>
              <a:t>노르웨이</a:t>
            </a:r>
            <a:r>
              <a:rPr lang="en-US" altLang="ko-KR"/>
              <a:t>….. </a:t>
            </a:r>
            <a:r>
              <a:rPr lang="ko-KR" altLang="en-US"/>
              <a:t>고소득</a:t>
            </a:r>
            <a:r>
              <a:rPr lang="en-US" altLang="ko-KR"/>
              <a:t>, </a:t>
            </a:r>
            <a:r>
              <a:rPr lang="ko-KR" altLang="en-US"/>
              <a:t>서유럽 동아시아 </a:t>
            </a:r>
            <a:r>
              <a:rPr lang="en-US" altLang="ko-KR"/>
              <a:t>(1</a:t>
            </a:r>
            <a:r>
              <a:rPr lang="ko-KR" altLang="en-US"/>
              <a:t>번</a:t>
            </a:r>
            <a:r>
              <a:rPr lang="en-US" altLang="ko-KR"/>
              <a:t>)</a:t>
            </a:r>
            <a:r>
              <a:rPr lang="ko-KR" altLang="en-US"/>
              <a:t>보다 약간 증가율높음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 </a:t>
            </a:r>
            <a:r>
              <a:rPr lang="ko-KR" altLang="en-US"/>
              <a:t>아프카니스탄</a:t>
            </a:r>
            <a:r>
              <a:rPr lang="en-US" altLang="ko-KR"/>
              <a:t>, </a:t>
            </a:r>
            <a:r>
              <a:rPr lang="ko-KR" altLang="en-US"/>
              <a:t>소말리아</a:t>
            </a:r>
            <a:r>
              <a:rPr lang="en-US" altLang="ko-KR"/>
              <a:t>, </a:t>
            </a:r>
            <a:r>
              <a:rPr lang="ko-KR" altLang="en-US"/>
              <a:t>에티오피아</a:t>
            </a:r>
            <a:r>
              <a:rPr lang="en-US" altLang="ko-KR"/>
              <a:t>, </a:t>
            </a:r>
            <a:r>
              <a:rPr lang="ko-KR" altLang="en-US"/>
              <a:t>말리</a:t>
            </a:r>
            <a:r>
              <a:rPr lang="en-US" altLang="ko-KR"/>
              <a:t>, </a:t>
            </a:r>
            <a:r>
              <a:rPr lang="ko-KR" altLang="en-US"/>
              <a:t>니제르</a:t>
            </a:r>
            <a:r>
              <a:rPr lang="en-US" altLang="ko-KR"/>
              <a:t>,,,, </a:t>
            </a:r>
            <a:r>
              <a:rPr lang="ko-KR" altLang="en-US"/>
              <a:t>소득 하위</a:t>
            </a:r>
            <a:r>
              <a:rPr lang="en-US" altLang="ko-KR"/>
              <a:t>, </a:t>
            </a:r>
            <a:r>
              <a:rPr lang="ko-KR" altLang="en-US"/>
              <a:t>인구증가율 최소 </a:t>
            </a:r>
            <a:r>
              <a:rPr lang="en-US" altLang="ko-KR"/>
              <a:t>2</a:t>
            </a:r>
            <a:r>
              <a:rPr lang="ko-KR" altLang="en-US"/>
              <a:t>퍼이상</a:t>
            </a:r>
            <a:endParaRPr lang="en-US" altLang="ko-KR"/>
          </a:p>
          <a:p>
            <a:r>
              <a:rPr lang="en-US" altLang="ko-KR"/>
              <a:t>4.</a:t>
            </a:r>
            <a:r>
              <a:rPr lang="ko-KR" altLang="en-US"/>
              <a:t>동유럽일부와 서아시아</a:t>
            </a:r>
            <a:r>
              <a:rPr lang="en-US" altLang="ko-KR"/>
              <a:t>, </a:t>
            </a:r>
            <a:r>
              <a:rPr lang="ko-KR" altLang="en-US"/>
              <a:t>중국</a:t>
            </a:r>
            <a:r>
              <a:rPr lang="en-US" altLang="ko-KR"/>
              <a:t>, </a:t>
            </a:r>
            <a:r>
              <a:rPr lang="ko-KR" altLang="en-US"/>
              <a:t>브라질</a:t>
            </a:r>
            <a:r>
              <a:rPr lang="en-US" altLang="ko-KR"/>
              <a:t>… </a:t>
            </a:r>
            <a:r>
              <a:rPr lang="ko-KR" altLang="en-US"/>
              <a:t>소득 중상위에서 중하위</a:t>
            </a:r>
            <a:r>
              <a:rPr lang="en-US" altLang="ko-KR"/>
              <a:t>, </a:t>
            </a:r>
            <a:r>
              <a:rPr lang="ko-KR" altLang="en-US"/>
              <a:t>인구증가율 </a:t>
            </a:r>
            <a:r>
              <a:rPr lang="en-US" altLang="ko-KR"/>
              <a:t>-1~1%</a:t>
            </a:r>
          </a:p>
          <a:p>
            <a:endParaRPr lang="en-US" altLang="ko-KR"/>
          </a:p>
          <a:p>
            <a:r>
              <a:rPr lang="ko-KR" altLang="en-US"/>
              <a:t>결론</a:t>
            </a:r>
            <a:r>
              <a:rPr lang="en-US" altLang="ko-KR"/>
              <a:t>---------------</a:t>
            </a:r>
          </a:p>
          <a:p>
            <a:r>
              <a:rPr lang="ko-KR" altLang="en-US"/>
              <a:t>인구증가율에는 </a:t>
            </a:r>
            <a:r>
              <a:rPr lang="ko-KR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출산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사망 및 순 이주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 등이 포함되어있다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 이분법으로 확정을 지을 수 없지만</a:t>
            </a:r>
            <a:endParaRPr lang="en-US" altLang="ko-KR"/>
          </a:p>
          <a:p>
            <a:r>
              <a:rPr lang="ko-KR" altLang="en-US"/>
              <a:t>대부분의 고소득 국가는 인구증가율이 낮고</a:t>
            </a:r>
            <a:r>
              <a:rPr lang="en-US" altLang="ko-KR"/>
              <a:t>, </a:t>
            </a:r>
            <a:r>
              <a:rPr lang="ko-KR" altLang="en-US"/>
              <a:t>저소득 국가는 인구증가율이 높은 편인 것을 알 수있다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736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데이터셋은 </a:t>
            </a:r>
            <a:r>
              <a:rPr lang="en-US" altLang="ko-KR" dirty="0"/>
              <a:t>10</a:t>
            </a:r>
            <a:r>
              <a:rPr lang="ko-KR" altLang="en-US" dirty="0"/>
              <a:t>개의 </a:t>
            </a:r>
            <a:r>
              <a:rPr lang="en-US" altLang="ko-KR" dirty="0"/>
              <a:t>NUMERIC </a:t>
            </a:r>
            <a:r>
              <a:rPr lang="ko-KR" altLang="en-US" dirty="0"/>
              <a:t>값과 </a:t>
            </a:r>
            <a:r>
              <a:rPr lang="en-US" altLang="ko-KR" dirty="0"/>
              <a:t>11</a:t>
            </a:r>
            <a:r>
              <a:rPr lang="ko-KR" altLang="en-US" dirty="0"/>
              <a:t>개의 </a:t>
            </a:r>
            <a:r>
              <a:rPr lang="en-US" altLang="ko-KR" dirty="0"/>
              <a:t>CATEGORICAL </a:t>
            </a:r>
            <a:r>
              <a:rPr lang="ko-KR" altLang="en-US" dirty="0"/>
              <a:t>데이터가 적절히 섞여 있으며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Target</a:t>
            </a:r>
            <a:r>
              <a:rPr lang="ko-KR" altLang="en-US" dirty="0"/>
              <a:t>값인 </a:t>
            </a:r>
            <a:r>
              <a:rPr lang="en-US" altLang="ko-KR" dirty="0"/>
              <a:t>Y</a:t>
            </a:r>
            <a:r>
              <a:rPr lang="ko-KR" altLang="en-US" dirty="0"/>
              <a:t>값 은 카테고리 데이터에 </a:t>
            </a:r>
            <a:r>
              <a:rPr lang="ko-KR" altLang="en-US" dirty="0" err="1"/>
              <a:t>속해있으며</a:t>
            </a:r>
            <a:r>
              <a:rPr lang="en-US" altLang="ko-KR" dirty="0"/>
              <a:t>,</a:t>
            </a:r>
            <a:r>
              <a:rPr lang="ko-KR" altLang="en-US" dirty="0"/>
              <a:t> 바이너리 값을 가지고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 전체 데이터에 </a:t>
            </a:r>
            <a:r>
              <a:rPr lang="en-US" altLang="ko-KR" dirty="0"/>
              <a:t>null</a:t>
            </a:r>
            <a:r>
              <a:rPr lang="ko-KR" altLang="en-US" dirty="0"/>
              <a:t>값은 없습니다</a:t>
            </a:r>
            <a:r>
              <a:rPr lang="en-US" altLang="ko-KR" dirty="0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116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885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958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826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전체 데이터들을 오름차순으로 정렬하고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정확히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4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등분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(25%, 50%, 75%, 100%)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으로 나눕니다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여기서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75%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지점의 값과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25%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지점의 값의 차이를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IQR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이라고 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!! </a:t>
            </a: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이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IQR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에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1.5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를 곱해서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75%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지점의 값에 더하면 최댓값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, 25%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지점의 값에서 빼면 최솟값으로 결정합니다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이 때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결정된 최댓값보다 크거나 최솟값보다 작은 값을 이상치 라고 간주합니다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000000"/>
              </a:solidFill>
              <a:effectLst/>
              <a:latin typeface="Arial Black" panose="020B0A040201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000000"/>
              </a:solidFill>
              <a:effectLst/>
              <a:latin typeface="Arial Black" panose="020B0A040201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38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163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040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A04785-956F-40EA-A35E-4FD658EDF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563721A-D2B2-425D-8DD8-19E018C17A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41812A-09E6-477F-8D85-63E990223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63BEF3-2BB3-40FE-B3AE-F8C694213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D467E6-3352-4D37-A2F4-13D6A6304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765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48857B-0A71-43AF-9D85-CDC5EFE13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B4445B-DF58-476B-A1F3-51551C729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A6C77A-7BF7-49E2-93F8-26D21707E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EA2E97-A427-49E9-991E-265CD678A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C6D3B6-CDFE-47CC-A5B5-2DE0996AD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652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A11C27A-B63F-4706-B5B4-FA3CD2E03D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AF6171-1BD7-4432-991B-21FEAA11CB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1E1C0D-9D66-4E0A-8B2D-C7BA70FB8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A3FF34-90B4-4E43-9D64-17EF0E232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574CD2-01AE-494A-A3F1-DEA5F6719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407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601019-EB3C-4BF9-962E-654CCB296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09B502-2B90-467D-A578-2498D5759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6CD8E9-E0A9-403E-A0EC-F496CD593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5D05A4-45DA-4AA9-8E7B-CEB4071CF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4E7B3A-12D6-4B63-A1AA-E74BDEB73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394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40AB4A-C152-4582-A42E-686EE261D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E27500-E03B-4891-9E07-146F1CCEB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BDC69E-AEE6-4916-A82A-9E73B08C3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579769-5332-411F-8474-1CCA47ED2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3056CC-0986-4C32-B8FF-7C05D6918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472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8C3F4A-A926-4E6E-8A30-A6CEC7286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3E566D-273B-45C4-9ACA-3E9331250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75E9FD-923E-4DD1-B4BE-96ACA99D82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8B1ADC-6E38-4026-A9A5-F2912449C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F005BB-8CFE-4348-AFFF-7F78A6449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BC5522-C0F1-4061-B422-76CAB917B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38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FFFAF-D91E-4365-BB39-04619448F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F60CBC-C2C3-45C4-B5F1-F64A925D9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382F23-0BF5-4CA1-ACD5-51B2F6F2D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554BC8C-BA9D-48AD-A8F9-F741587AC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B79255-8DDA-42C7-9C98-AA1934C475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8ED9664-0251-4514-97A2-37AD8B8A5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C33AECE-F77E-42EE-AF08-8D0B1A8DE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64FB8DD-B582-4660-A27A-4254FA15B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53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7ED5F-86E5-4524-8085-FEDE0A247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A3DF383-96FF-4E05-835F-45B8287ED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D97E88-AAD1-4234-BFC1-40FBEB092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A3114F-78A8-444D-9A73-753728DB8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981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E5313E-F72C-44DA-8AD9-FA397B29E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ADA864A-3AFD-4D3E-9024-7EC8AE502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73E2D4-1AE4-45CA-B585-2890D102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907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5C5CE7-E372-4F3F-AD17-1A740AC69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4CA650-26E4-411E-885D-761BCEDC0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2EAF00-8177-462B-B046-98CD489A4D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5A6226-B413-47C4-8DDF-2BDD01663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DEA63B-3AE2-46AC-8622-7AECD337A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0DF633-BBB6-476E-8DE9-E22A975C7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839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8242AC-6A99-4E15-98A0-C4FFE8BAD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668FEEB-2AA6-44D2-B217-5DE2C11DDC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A71499-C4AE-480D-8439-F587E64C43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9391E7-D1F1-4B3B-A3D4-33A3382C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743385-BC37-400F-9921-2BD4A3D03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BEC448-6097-4346-88F2-11390A337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570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FA7EFC-F13F-4D58-A16F-830DBDADD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5ADDDE-EDE8-4D43-A803-15E4CFC87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E27E5D-9B0B-4860-9D8C-0FD9FDC650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3567B-2CB3-4040-821E-8D4A1A62784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BCF9FF-896A-4E55-9EA7-0AF5D1CD3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FBA98E-7600-413B-8082-255022FB7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357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DBA6163-09DF-4CB8-AD33-E67CAE52A7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ABAF434-B9DA-4CDC-9175-1118A0CF9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3000" y="955675"/>
            <a:ext cx="6954999" cy="2387600"/>
          </a:xfrm>
        </p:spPr>
        <p:txBody>
          <a:bodyPr>
            <a:norm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b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</a:br>
            <a:r>
              <a:rPr lang="en-US" altLang="ko-KR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dirty="0">
              <a:solidFill>
                <a:srgbClr val="FCD77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irbnb Cereal App" panose="020B0702020203020204" pitchFamily="34" charset="-18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91F1FF-1AD7-4AB0-B717-438ABB392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904458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en-US" altLang="ko-KR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201631513 Hwang </a:t>
            </a:r>
            <a:r>
              <a:rPr lang="en-US" altLang="ko-KR" sz="18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ByungHoon</a:t>
            </a:r>
            <a:endParaRPr lang="en-US" altLang="ko-KR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irbnb Cereal App" panose="020B0702020203020204" pitchFamily="34" charset="-18"/>
            </a:endParaRPr>
          </a:p>
          <a:p>
            <a:pPr algn="r"/>
            <a:r>
              <a:rPr lang="en-US" altLang="ko-KR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201635825 Oh </a:t>
            </a:r>
            <a:r>
              <a:rPr lang="en-US" altLang="ko-KR" sz="18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SeongWon</a:t>
            </a:r>
            <a:endParaRPr lang="en-US" altLang="ko-KR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irbnb Cereal App" panose="020B0702020203020204" pitchFamily="34" charset="-18"/>
            </a:endParaRPr>
          </a:p>
          <a:p>
            <a:pPr algn="r"/>
            <a:r>
              <a:rPr lang="en-US" altLang="ko-KR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201635841 Lee </a:t>
            </a:r>
            <a:r>
              <a:rPr lang="en-US" altLang="ko-KR" sz="18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ChaeHyeon</a:t>
            </a:r>
            <a:endParaRPr lang="en-US" altLang="ko-KR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irbnb Cereal App" panose="020B0702020203020204" pitchFamily="34" charset="-18"/>
            </a:endParaRPr>
          </a:p>
          <a:p>
            <a:pPr algn="r"/>
            <a:r>
              <a:rPr lang="en-US" altLang="ko-KR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201835437 Kim </a:t>
            </a:r>
            <a:r>
              <a:rPr lang="en-US" altLang="ko-KR" sz="18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JinKyung</a:t>
            </a:r>
            <a:endParaRPr lang="ko-KR" altLang="en-US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irbnb Cereal App" panose="020B0702020203020204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816717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7639434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 Preprocessing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: Data Inspection &amp; Outlier detection 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96A133-D13C-47EE-AB1B-DE8208C71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450" y="2205135"/>
            <a:ext cx="6591300" cy="3533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445723-647E-4407-8C34-032C936B9476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86869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7977431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 Preprocessing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: Data Preparation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34D363-0635-4454-8E59-5C66AE1543DE}"/>
              </a:ext>
            </a:extLst>
          </p:cNvPr>
          <p:cNvSpPr/>
          <p:nvPr/>
        </p:nvSpPr>
        <p:spPr>
          <a:xfrm>
            <a:off x="2929971" y="1125727"/>
            <a:ext cx="6096000" cy="223695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2400" b="1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- </a:t>
            </a:r>
            <a:r>
              <a:rPr lang="en-US" altLang="ko-KR" sz="2400" b="1" dirty="0">
                <a:solidFill>
                  <a:srgbClr val="FF0000"/>
                </a:solidFill>
              </a:rPr>
              <a:t>Feature Scaling</a:t>
            </a: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  min-max Scaler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970BD3-14B1-4192-B36D-8B9CD1328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12" y="3887747"/>
            <a:ext cx="4467225" cy="12365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927A389-0EB2-4F76-9CBC-4476CB440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754" y="2895613"/>
            <a:ext cx="4400550" cy="32861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C3CC3C-D099-47C3-9386-FF02D838014F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37000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8166117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Training &amp; Evaluation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78ABC22-6171-4B1E-88EC-64ED1683D4AA}"/>
              </a:ext>
            </a:extLst>
          </p:cNvPr>
          <p:cNvSpPr/>
          <p:nvPr/>
        </p:nvSpPr>
        <p:spPr>
          <a:xfrm>
            <a:off x="6823572" y="2295489"/>
            <a:ext cx="4473985" cy="3199730"/>
          </a:xfrm>
          <a:prstGeom prst="round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87FD4F-D6D8-4083-A573-B8252EB52063}"/>
              </a:ext>
            </a:extLst>
          </p:cNvPr>
          <p:cNvSpPr txBox="1"/>
          <p:nvPr/>
        </p:nvSpPr>
        <p:spPr>
          <a:xfrm>
            <a:off x="2455822" y="173974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2FCCC6-665A-4E35-8A6A-07524846D687}"/>
              </a:ext>
            </a:extLst>
          </p:cNvPr>
          <p:cNvSpPr txBox="1"/>
          <p:nvPr/>
        </p:nvSpPr>
        <p:spPr>
          <a:xfrm>
            <a:off x="7787639" y="175578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Evaluation Method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51BC065-5325-4D0C-883F-CD97CD2CD3AF}"/>
              </a:ext>
            </a:extLst>
          </p:cNvPr>
          <p:cNvSpPr/>
          <p:nvPr/>
        </p:nvSpPr>
        <p:spPr>
          <a:xfrm>
            <a:off x="867212" y="2316418"/>
            <a:ext cx="4473985" cy="3178800"/>
          </a:xfrm>
          <a:prstGeom prst="round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684D00-9530-49CD-9C01-C97AF0806D9A}"/>
              </a:ext>
            </a:extLst>
          </p:cNvPr>
          <p:cNvSpPr txBox="1"/>
          <p:nvPr/>
        </p:nvSpPr>
        <p:spPr>
          <a:xfrm>
            <a:off x="1890602" y="2476285"/>
            <a:ext cx="2627086" cy="2776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Decision Tree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Logistic Regression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SVM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KNN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Gradient Boosting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86224-43CB-4081-A511-7F51254EC0DE}"/>
              </a:ext>
            </a:extLst>
          </p:cNvPr>
          <p:cNvSpPr txBox="1"/>
          <p:nvPr/>
        </p:nvSpPr>
        <p:spPr>
          <a:xfrm>
            <a:off x="8185151" y="2517617"/>
            <a:ext cx="7119256" cy="2776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Accuracy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Mean Square Error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F1 Score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Precision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Recall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3F4130-3D36-418E-B2FA-FEAA55E2D486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97519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7483945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Training &amp; Evaluation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3F4130-3D36-418E-B2FA-FEAA55E2D486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8014-A133-4464-A26F-95717A862D0C}"/>
              </a:ext>
            </a:extLst>
          </p:cNvPr>
          <p:cNvSpPr txBox="1"/>
          <p:nvPr/>
        </p:nvSpPr>
        <p:spPr>
          <a:xfrm>
            <a:off x="4978400" y="2050775"/>
            <a:ext cx="28012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accent2"/>
                </a:solidFill>
              </a:rPr>
              <a:t>Training Setting</a:t>
            </a:r>
            <a:endParaRPr lang="ko-KR" altLang="en-US" sz="2200" b="1" dirty="0">
              <a:solidFill>
                <a:schemeClr val="accent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44030A-DB14-42F0-8A37-D8514D4A5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32" y="2892485"/>
            <a:ext cx="5199815" cy="16284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2C9F8FD-9AD1-4AAD-A654-C819628CE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412" y="2829332"/>
            <a:ext cx="4358142" cy="17537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1672BD-0400-4FF5-BCCD-0E03A9FCB5D6}"/>
              </a:ext>
            </a:extLst>
          </p:cNvPr>
          <p:cNvSpPr txBox="1"/>
          <p:nvPr/>
        </p:nvSpPr>
        <p:spPr>
          <a:xfrm>
            <a:off x="1107081" y="4862289"/>
            <a:ext cx="3871319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1436688" algn="l"/>
              </a:tabLst>
            </a:pPr>
            <a:r>
              <a:rPr lang="en-US" altLang="ko-KR" b="1" dirty="0">
                <a:solidFill>
                  <a:schemeClr val="bg1"/>
                </a:solidFill>
              </a:rPr>
              <a:t>Training data and test data were divided into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20% ratios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ECDF77-F2A9-4F1D-8C37-72E7FC815201}"/>
              </a:ext>
            </a:extLst>
          </p:cNvPr>
          <p:cNvSpPr txBox="1"/>
          <p:nvPr/>
        </p:nvSpPr>
        <p:spPr>
          <a:xfrm>
            <a:off x="7293824" y="4862289"/>
            <a:ext cx="3871319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1436688" algn="l"/>
              </a:tabLst>
            </a:pPr>
            <a:r>
              <a:rPr lang="en-US" altLang="ko-KR" b="1" dirty="0">
                <a:solidFill>
                  <a:schemeClr val="bg1"/>
                </a:solidFill>
              </a:rPr>
              <a:t>The optimal parameters were found using </a:t>
            </a:r>
            <a:r>
              <a:rPr lang="en-US" altLang="ko-KR" b="1" dirty="0" err="1">
                <a:solidFill>
                  <a:schemeClr val="accent2">
                    <a:lumMod val="75000"/>
                  </a:schemeClr>
                </a:solidFill>
              </a:rPr>
              <a:t>GridSearchCV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496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8253203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Training &amp; Evaluation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D2F781-84C0-452A-87CB-88CDA09A6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107" y="2202265"/>
            <a:ext cx="4075397" cy="444527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2251DD2-43CE-4ADD-9A78-707C45379111}"/>
              </a:ext>
            </a:extLst>
          </p:cNvPr>
          <p:cNvGrpSpPr/>
          <p:nvPr/>
        </p:nvGrpSpPr>
        <p:grpSpPr>
          <a:xfrm>
            <a:off x="6898078" y="2160876"/>
            <a:ext cx="4069815" cy="4486668"/>
            <a:chOff x="6268902" y="1803202"/>
            <a:chExt cx="4514785" cy="550985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44359B1-42E1-424A-A46F-DA81440A8F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907" b="91677"/>
            <a:stretch/>
          </p:blipFill>
          <p:spPr>
            <a:xfrm>
              <a:off x="6268902" y="1803202"/>
              <a:ext cx="4514785" cy="570799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3E6CA09-C53C-41F2-9CDB-6F42DC0BBC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981" r="51907"/>
            <a:stretch/>
          </p:blipFill>
          <p:spPr>
            <a:xfrm>
              <a:off x="6268902" y="2374001"/>
              <a:ext cx="4514785" cy="4939058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11B3A69-B600-4CCB-A8B5-223313E30C7C}"/>
              </a:ext>
            </a:extLst>
          </p:cNvPr>
          <p:cNvSpPr txBox="1"/>
          <p:nvPr/>
        </p:nvSpPr>
        <p:spPr>
          <a:xfrm>
            <a:off x="2084609" y="169921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Decision Tree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A46644-D6D0-47D1-BBB1-6087B141B64A}"/>
              </a:ext>
            </a:extLst>
          </p:cNvPr>
          <p:cNvSpPr txBox="1"/>
          <p:nvPr/>
        </p:nvSpPr>
        <p:spPr>
          <a:xfrm>
            <a:off x="6898078" y="16931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Logistic Regression classification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46B627-DAE3-4E9C-91F7-52A5A4E06C6B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04B9A1E-B0A1-4B57-94E6-85508A975CB4}"/>
              </a:ext>
            </a:extLst>
          </p:cNvPr>
          <p:cNvCxnSpPr>
            <a:cxnSpLocks/>
          </p:cNvCxnSpPr>
          <p:nvPr/>
        </p:nvCxnSpPr>
        <p:spPr>
          <a:xfrm>
            <a:off x="2496457" y="5994401"/>
            <a:ext cx="10885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1A41688-ECE8-4BDD-8DA8-E4D9FFEDA272}"/>
              </a:ext>
            </a:extLst>
          </p:cNvPr>
          <p:cNvCxnSpPr>
            <a:cxnSpLocks/>
          </p:cNvCxnSpPr>
          <p:nvPr/>
        </p:nvCxnSpPr>
        <p:spPr>
          <a:xfrm>
            <a:off x="8069943" y="6008916"/>
            <a:ext cx="10885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663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7023483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Training &amp; Evaluation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2F6429-E83C-4306-8866-6F0D4E7FE2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798" y="2202055"/>
            <a:ext cx="3867304" cy="441645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278B2C94-024D-40FA-8D38-9C6726E1F158}"/>
              </a:ext>
            </a:extLst>
          </p:cNvPr>
          <p:cNvGrpSpPr/>
          <p:nvPr/>
        </p:nvGrpSpPr>
        <p:grpSpPr>
          <a:xfrm>
            <a:off x="7003898" y="2202054"/>
            <a:ext cx="3867302" cy="4416459"/>
            <a:chOff x="6396505" y="1755781"/>
            <a:chExt cx="3686176" cy="41148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8231E48-DF56-402A-B088-81B8FF6AC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96506" y="1755781"/>
              <a:ext cx="3686175" cy="40957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D81808B-C877-4D21-B6D1-C39426E41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96505" y="2165356"/>
              <a:ext cx="3686175" cy="3705225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E74577B-1C67-409C-8EF1-3AC384D6F1ED}"/>
              </a:ext>
            </a:extLst>
          </p:cNvPr>
          <p:cNvSpPr txBox="1"/>
          <p:nvPr/>
        </p:nvSpPr>
        <p:spPr>
          <a:xfrm>
            <a:off x="1832795" y="172935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Gradient Boosting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3A0835-7D4F-43C5-884B-8CE0613180FF}"/>
              </a:ext>
            </a:extLst>
          </p:cNvPr>
          <p:cNvSpPr txBox="1"/>
          <p:nvPr/>
        </p:nvSpPr>
        <p:spPr>
          <a:xfrm>
            <a:off x="8420091" y="172935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KNN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14EE1E-75B3-4232-A446-EB4C42594CD9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3F9380C-7325-4F75-B41C-7DF6C9DB4A77}"/>
              </a:ext>
            </a:extLst>
          </p:cNvPr>
          <p:cNvCxnSpPr>
            <a:cxnSpLocks/>
          </p:cNvCxnSpPr>
          <p:nvPr/>
        </p:nvCxnSpPr>
        <p:spPr>
          <a:xfrm>
            <a:off x="2452914" y="5892801"/>
            <a:ext cx="10885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7F5CE01-23B6-40C9-8AD0-A05F0125C091}"/>
              </a:ext>
            </a:extLst>
          </p:cNvPr>
          <p:cNvCxnSpPr>
            <a:cxnSpLocks/>
          </p:cNvCxnSpPr>
          <p:nvPr/>
        </p:nvCxnSpPr>
        <p:spPr>
          <a:xfrm>
            <a:off x="8280400" y="6016172"/>
            <a:ext cx="109582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95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6816288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Training &amp; Evaluation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6D2786-09DC-47CB-9069-4B4AF7E980E1}"/>
              </a:ext>
            </a:extLst>
          </p:cNvPr>
          <p:cNvSpPr txBox="1"/>
          <p:nvPr/>
        </p:nvSpPr>
        <p:spPr>
          <a:xfrm>
            <a:off x="5202522" y="169921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Final result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1397FB-A451-463D-B6B1-89C3803E15C9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D40C2E6-0737-4659-A7A1-0516CF9A41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1" b="18301"/>
          <a:stretch/>
        </p:blipFill>
        <p:spPr>
          <a:xfrm>
            <a:off x="3301741" y="2791721"/>
            <a:ext cx="5588517" cy="204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71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8108060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Training &amp; Evaluation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56C2D6-A377-4AC5-8E26-B9EFE03CCA7E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4D97EF-E63D-431C-9CCC-DC07BF80983E}"/>
              </a:ext>
            </a:extLst>
          </p:cNvPr>
          <p:cNvSpPr txBox="1"/>
          <p:nvPr/>
        </p:nvSpPr>
        <p:spPr>
          <a:xfrm>
            <a:off x="1703244" y="2266219"/>
            <a:ext cx="74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</a:rPr>
              <a:t>Evaluation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8C18F-F24D-44CB-8C60-E0535EEFE288}"/>
              </a:ext>
            </a:extLst>
          </p:cNvPr>
          <p:cNvSpPr txBox="1"/>
          <p:nvPr/>
        </p:nvSpPr>
        <p:spPr>
          <a:xfrm>
            <a:off x="854533" y="2753029"/>
            <a:ext cx="7419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There is a difference in the ratio of target data</a:t>
            </a:r>
            <a:endParaRPr lang="ko-KR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F5C246C-4E06-4F0E-892E-AD8C67F82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798" y="3507469"/>
            <a:ext cx="4115628" cy="207369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B1BCDC6-FB5E-4C46-8FF2-25183BF44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939" y="2413676"/>
            <a:ext cx="3871089" cy="3588426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28F17D6-D9C9-44DF-8D1E-1B0488742368}"/>
              </a:ext>
            </a:extLst>
          </p:cNvPr>
          <p:cNvSpPr/>
          <p:nvPr/>
        </p:nvSpPr>
        <p:spPr>
          <a:xfrm>
            <a:off x="1181100" y="5077312"/>
            <a:ext cx="1428750" cy="4567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2831D88-42AD-4669-9869-36A426B5050F}"/>
              </a:ext>
            </a:extLst>
          </p:cNvPr>
          <p:cNvSpPr/>
          <p:nvPr/>
        </p:nvSpPr>
        <p:spPr>
          <a:xfrm>
            <a:off x="6992939" y="5545388"/>
            <a:ext cx="1817686" cy="4567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FE7DADCF-3B27-4285-AFD7-A56E0819E0A2}"/>
              </a:ext>
            </a:extLst>
          </p:cNvPr>
          <p:cNvSpPr/>
          <p:nvPr/>
        </p:nvSpPr>
        <p:spPr>
          <a:xfrm>
            <a:off x="5717449" y="4319344"/>
            <a:ext cx="885372" cy="449943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512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6032517" cy="926780"/>
          </a:xfrm>
        </p:spPr>
        <p:txBody>
          <a:bodyPr>
            <a:normAutofit fontScale="90000"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Training &amp; Evaluation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B3A69-B600-4CCB-A8B5-223313E30C7C}"/>
              </a:ext>
            </a:extLst>
          </p:cNvPr>
          <p:cNvSpPr txBox="1"/>
          <p:nvPr/>
        </p:nvSpPr>
        <p:spPr>
          <a:xfrm>
            <a:off x="2084609" y="169921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Decision Tree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A46644-D6D0-47D1-BBB1-6087B141B64A}"/>
              </a:ext>
            </a:extLst>
          </p:cNvPr>
          <p:cNvSpPr txBox="1"/>
          <p:nvPr/>
        </p:nvSpPr>
        <p:spPr>
          <a:xfrm>
            <a:off x="7489642" y="169990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Logistic Regression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46B627-DAE3-4E9C-91F7-52A5A4E06C6B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0058BF-6665-4794-9C3D-AE238C132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054" y="2160875"/>
            <a:ext cx="4210638" cy="4486669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04B9A1E-B0A1-4B57-94E6-85508A975CB4}"/>
              </a:ext>
            </a:extLst>
          </p:cNvPr>
          <p:cNvCxnSpPr>
            <a:cxnSpLocks/>
          </p:cNvCxnSpPr>
          <p:nvPr/>
        </p:nvCxnSpPr>
        <p:spPr>
          <a:xfrm>
            <a:off x="2531140" y="5965374"/>
            <a:ext cx="10885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1A41688-ECE8-4BDD-8DA8-E4D9FFEDA272}"/>
              </a:ext>
            </a:extLst>
          </p:cNvPr>
          <p:cNvCxnSpPr>
            <a:cxnSpLocks/>
          </p:cNvCxnSpPr>
          <p:nvPr/>
        </p:nvCxnSpPr>
        <p:spPr>
          <a:xfrm>
            <a:off x="8069943" y="6008916"/>
            <a:ext cx="10885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22343008-AA3D-4B64-9068-86629030A4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177" y="2160875"/>
            <a:ext cx="4210638" cy="4486669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DA01626-6D14-4B94-862E-5674C162369C}"/>
              </a:ext>
            </a:extLst>
          </p:cNvPr>
          <p:cNvCxnSpPr>
            <a:cxnSpLocks/>
          </p:cNvCxnSpPr>
          <p:nvPr/>
        </p:nvCxnSpPr>
        <p:spPr>
          <a:xfrm>
            <a:off x="8180609" y="6008916"/>
            <a:ext cx="977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585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6279259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Training &amp; Evaluation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74577B-1C67-409C-8EF1-3AC384D6F1ED}"/>
              </a:ext>
            </a:extLst>
          </p:cNvPr>
          <p:cNvSpPr txBox="1"/>
          <p:nvPr/>
        </p:nvSpPr>
        <p:spPr>
          <a:xfrm>
            <a:off x="1832795" y="172935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Gradient Boosting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3A0835-7D4F-43C5-884B-8CE0613180FF}"/>
              </a:ext>
            </a:extLst>
          </p:cNvPr>
          <p:cNvSpPr txBox="1"/>
          <p:nvPr/>
        </p:nvSpPr>
        <p:spPr>
          <a:xfrm>
            <a:off x="8420091" y="172935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KNN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14EE1E-75B3-4232-A446-EB4C42594CD9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51451ED-2FE5-4949-BEC4-DD1D2B5A47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55"/>
          <a:stretch/>
        </p:blipFill>
        <p:spPr>
          <a:xfrm>
            <a:off x="1341499" y="2191021"/>
            <a:ext cx="3968470" cy="44164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B8083A2-40EB-4ECF-A5C0-DC6D221173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20"/>
          <a:stretch/>
        </p:blipFill>
        <p:spPr>
          <a:xfrm>
            <a:off x="7047874" y="2206785"/>
            <a:ext cx="3968469" cy="4411728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CAE63B3-2BCE-4DFD-9DF6-CB8649FE7142}"/>
              </a:ext>
            </a:extLst>
          </p:cNvPr>
          <p:cNvCxnSpPr>
            <a:cxnSpLocks/>
          </p:cNvCxnSpPr>
          <p:nvPr/>
        </p:nvCxnSpPr>
        <p:spPr>
          <a:xfrm>
            <a:off x="2603711" y="5878289"/>
            <a:ext cx="10885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C45D1F5-D764-4BCC-9143-590F2C56CF47}"/>
              </a:ext>
            </a:extLst>
          </p:cNvPr>
          <p:cNvCxnSpPr>
            <a:cxnSpLocks/>
          </p:cNvCxnSpPr>
          <p:nvPr/>
        </p:nvCxnSpPr>
        <p:spPr>
          <a:xfrm>
            <a:off x="8307826" y="5921834"/>
            <a:ext cx="11700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868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DBA6163-09DF-4CB8-AD33-E67CAE52A78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1A1D1C-05B5-44CF-A2B0-D7FCF1C03121}"/>
              </a:ext>
            </a:extLst>
          </p:cNvPr>
          <p:cNvSpPr txBox="1"/>
          <p:nvPr/>
        </p:nvSpPr>
        <p:spPr>
          <a:xfrm>
            <a:off x="7085758" y="1437351"/>
            <a:ext cx="2590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INDEX</a:t>
            </a:r>
            <a:endParaRPr lang="ko-KR" altLang="en-US" sz="2000" b="1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3BAAEA-FB60-4A14-8430-DA3BB3E68CC7}"/>
              </a:ext>
            </a:extLst>
          </p:cNvPr>
          <p:cNvSpPr txBox="1"/>
          <p:nvPr/>
        </p:nvSpPr>
        <p:spPr>
          <a:xfrm>
            <a:off x="7274413" y="2503284"/>
            <a:ext cx="638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01 </a:t>
            </a:r>
            <a:endParaRPr lang="ko-KR" altLang="en-US" sz="24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746398-B76B-42AB-A91E-04759A737CD3}"/>
              </a:ext>
            </a:extLst>
          </p:cNvPr>
          <p:cNvSpPr txBox="1"/>
          <p:nvPr/>
        </p:nvSpPr>
        <p:spPr>
          <a:xfrm>
            <a:off x="7270025" y="3048222"/>
            <a:ext cx="638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02 </a:t>
            </a:r>
            <a:endParaRPr lang="ko-KR" altLang="en-US" sz="24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BCCC48-D620-4831-AC32-5D6584A4605C}"/>
              </a:ext>
            </a:extLst>
          </p:cNvPr>
          <p:cNvSpPr txBox="1"/>
          <p:nvPr/>
        </p:nvSpPr>
        <p:spPr>
          <a:xfrm>
            <a:off x="7270025" y="3596734"/>
            <a:ext cx="638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03 </a:t>
            </a:r>
            <a:endParaRPr lang="ko-KR" altLang="en-US" sz="24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A86E77-102F-4870-9D51-D5AEDADBEDF0}"/>
              </a:ext>
            </a:extLst>
          </p:cNvPr>
          <p:cNvSpPr txBox="1"/>
          <p:nvPr/>
        </p:nvSpPr>
        <p:spPr>
          <a:xfrm>
            <a:off x="7270025" y="4154442"/>
            <a:ext cx="638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04 </a:t>
            </a:r>
            <a:endParaRPr lang="ko-KR" altLang="en-US" sz="24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520B79-AAB9-4BD3-BD74-AB00D69BF507}"/>
              </a:ext>
            </a:extLst>
          </p:cNvPr>
          <p:cNvSpPr txBox="1"/>
          <p:nvPr/>
        </p:nvSpPr>
        <p:spPr>
          <a:xfrm>
            <a:off x="7255252" y="4721197"/>
            <a:ext cx="638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05 </a:t>
            </a:r>
            <a:endParaRPr lang="ko-KR" altLang="en-US" sz="24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3BE5E7-B02D-4CBE-9CF3-FD756EE1A414}"/>
              </a:ext>
            </a:extLst>
          </p:cNvPr>
          <p:cNvSpPr txBox="1"/>
          <p:nvPr/>
        </p:nvSpPr>
        <p:spPr>
          <a:xfrm>
            <a:off x="8300911" y="2506858"/>
            <a:ext cx="364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j-lt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Concept of project</a:t>
            </a:r>
            <a:endParaRPr lang="ko-KR" altLang="en-US" sz="2400" b="1" dirty="0">
              <a:solidFill>
                <a:schemeClr val="bg1"/>
              </a:solidFill>
              <a:latin typeface="+mj-lt"/>
              <a:cs typeface="Airbnb Cereal App Extra" panose="020B0802020203020204" pitchFamily="34" charset="-1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2BCE0E-2CE3-4F4E-8A76-2825DA4A7DE8}"/>
              </a:ext>
            </a:extLst>
          </p:cNvPr>
          <p:cNvSpPr txBox="1"/>
          <p:nvPr/>
        </p:nvSpPr>
        <p:spPr>
          <a:xfrm>
            <a:off x="8300911" y="3052745"/>
            <a:ext cx="364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j-lt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Dataset description</a:t>
            </a:r>
            <a:endParaRPr lang="ko-KR" altLang="en-US" sz="2400" b="1" dirty="0">
              <a:solidFill>
                <a:schemeClr val="bg1"/>
              </a:solidFill>
              <a:latin typeface="+mj-lt"/>
              <a:cs typeface="Airbnb Cereal App Extra" panose="020B0802020203020204" pitchFamily="34" charset="-1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71389C-60AF-4DCD-98EA-E01E008F279F}"/>
              </a:ext>
            </a:extLst>
          </p:cNvPr>
          <p:cNvSpPr txBox="1"/>
          <p:nvPr/>
        </p:nvSpPr>
        <p:spPr>
          <a:xfrm>
            <a:off x="8300911" y="3605855"/>
            <a:ext cx="364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irbnb Cereal App Extra" panose="020B0802020203020204" pitchFamily="34" charset="-18"/>
              </a:rPr>
              <a:t>Data Preprocessing </a:t>
            </a:r>
            <a:endParaRPr lang="ko-KR" altLang="en-US" sz="2400" b="1" dirty="0">
              <a:solidFill>
                <a:schemeClr val="bg1"/>
              </a:solidFill>
              <a:cs typeface="Airbnb Cereal App Extra" panose="020B0802020203020204" pitchFamily="34" charset="-1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CBC8C6-30C5-4405-86F7-43329DA82E69}"/>
              </a:ext>
            </a:extLst>
          </p:cNvPr>
          <p:cNvSpPr txBox="1"/>
          <p:nvPr/>
        </p:nvSpPr>
        <p:spPr>
          <a:xfrm>
            <a:off x="8300911" y="4158965"/>
            <a:ext cx="364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ea typeface="+mj-ea"/>
              </a:rPr>
              <a:t>Training &amp; Evaluation</a:t>
            </a:r>
            <a:endParaRPr lang="ko-KR" altLang="en-US" sz="2400" b="1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E7D30F-8BD9-4C1F-840B-2057DB489688}"/>
              </a:ext>
            </a:extLst>
          </p:cNvPr>
          <p:cNvSpPr txBox="1"/>
          <p:nvPr/>
        </p:nvSpPr>
        <p:spPr>
          <a:xfrm>
            <a:off x="8300911" y="4725720"/>
            <a:ext cx="364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j-lt"/>
                <a:ea typeface="+mj-ea"/>
              </a:rPr>
              <a:t>Conclusion</a:t>
            </a:r>
            <a:endParaRPr lang="ko-KR" altLang="en-US" sz="24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C0DC09-3FF5-416F-938B-D2130DBD1F18}"/>
              </a:ext>
            </a:extLst>
          </p:cNvPr>
          <p:cNvSpPr/>
          <p:nvPr/>
        </p:nvSpPr>
        <p:spPr>
          <a:xfrm>
            <a:off x="6736572" y="1758166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010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6816288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Training &amp; Evaluation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6D2786-09DC-47CB-9069-4B4AF7E980E1}"/>
              </a:ext>
            </a:extLst>
          </p:cNvPr>
          <p:cNvSpPr txBox="1"/>
          <p:nvPr/>
        </p:nvSpPr>
        <p:spPr>
          <a:xfrm>
            <a:off x="5202522" y="169921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Final result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1397FB-A451-463D-B6B1-89C3803E15C9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37E0C47-DA73-4310-A4E1-2B868223C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390" y="2725604"/>
            <a:ext cx="5672440" cy="212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1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4131145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Conclusion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1397FB-A451-463D-B6B1-89C3803E15C9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DF8569-C065-443F-B8AC-5638A4AFF6C1}"/>
              </a:ext>
            </a:extLst>
          </p:cNvPr>
          <p:cNvSpPr txBox="1"/>
          <p:nvPr/>
        </p:nvSpPr>
        <p:spPr>
          <a:xfrm>
            <a:off x="1468684" y="4482936"/>
            <a:ext cx="96648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>
                <a:solidFill>
                  <a:schemeClr val="bg1"/>
                </a:solidFill>
              </a:rPr>
              <a:t>정확도 평가지표에 속지 말자 </a:t>
            </a:r>
            <a:endParaRPr kumimoji="1"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000" b="1" dirty="0">
                <a:solidFill>
                  <a:schemeClr val="bg1"/>
                </a:solidFill>
              </a:rPr>
              <a:t>모델을 적용하고자 하는 시나리오에 따라 다양한 평가지표 분석해야 하며 </a:t>
            </a:r>
            <a:endParaRPr kumimoji="1"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000" b="1" dirty="0">
                <a:solidFill>
                  <a:schemeClr val="bg1"/>
                </a:solidFill>
              </a:rPr>
              <a:t>더 나아가 데이터의 </a:t>
            </a:r>
            <a:r>
              <a:rPr kumimoji="1" lang="en-US" altLang="ko-KR" sz="2000" b="1" dirty="0">
                <a:solidFill>
                  <a:schemeClr val="bg1"/>
                </a:solidFill>
              </a:rPr>
              <a:t>label </a:t>
            </a:r>
            <a:r>
              <a:rPr kumimoji="1" lang="ko-KR" altLang="en-US" sz="2000" b="1" dirty="0">
                <a:solidFill>
                  <a:schemeClr val="bg1"/>
                </a:solidFill>
              </a:rPr>
              <a:t>의 비율 또한 매우 중요하다는 </a:t>
            </a:r>
            <a:r>
              <a:rPr kumimoji="1" lang="en-US" altLang="ko-KR" sz="2000" b="1" dirty="0">
                <a:solidFill>
                  <a:schemeClr val="bg1"/>
                </a:solidFill>
              </a:rPr>
              <a:t>insight</a:t>
            </a:r>
            <a:r>
              <a:rPr kumimoji="1" lang="ko-KR" altLang="en-US" sz="2000" b="1" dirty="0">
                <a:solidFill>
                  <a:schemeClr val="bg1"/>
                </a:solidFill>
              </a:rPr>
              <a:t>를 얻을 수 있었다</a:t>
            </a:r>
            <a:r>
              <a:rPr kumimoji="1" lang="en-US" altLang="ko-KR" sz="2000" b="1" dirty="0">
                <a:solidFill>
                  <a:schemeClr val="bg1"/>
                </a:solidFill>
              </a:rPr>
              <a:t>. </a:t>
            </a:r>
          </a:p>
          <a:p>
            <a:pPr algn="ctr"/>
            <a:endParaRPr kumimoji="1" lang="en-US" altLang="ko-KR" sz="2000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2023559-D512-47E8-83F1-3EF05E989992}"/>
              </a:ext>
            </a:extLst>
          </p:cNvPr>
          <p:cNvCxnSpPr/>
          <p:nvPr/>
        </p:nvCxnSpPr>
        <p:spPr>
          <a:xfrm>
            <a:off x="595830" y="4155252"/>
            <a:ext cx="1119402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485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0427" y="2965610"/>
            <a:ext cx="4131145" cy="926780"/>
          </a:xfrm>
        </p:spPr>
        <p:txBody>
          <a:bodyPr>
            <a:normAutofit/>
          </a:bodyPr>
          <a:lstStyle/>
          <a:p>
            <a:r>
              <a:rPr lang="en-US" altLang="ko-KR" sz="54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Clustering </a:t>
            </a:r>
            <a:endParaRPr lang="ko-KR" altLang="en-US" sz="54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1397FB-A451-463D-B6B1-89C3803E15C9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66084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5190688" cy="926780"/>
          </a:xfrm>
        </p:spPr>
        <p:txBody>
          <a:bodyPr>
            <a:normAutofit fontScale="90000"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Concept of project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5A901D-C14C-4362-A468-441FC318027A}"/>
              </a:ext>
            </a:extLst>
          </p:cNvPr>
          <p:cNvSpPr txBox="1"/>
          <p:nvPr/>
        </p:nvSpPr>
        <p:spPr>
          <a:xfrm>
            <a:off x="1904366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</a:rPr>
              <a:t>Clustering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25900E-730F-4A63-AEFA-65D809E63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725" y="1366033"/>
            <a:ext cx="3478354" cy="34783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1D8943-0043-450F-916C-2D4E6998EC2A}"/>
              </a:ext>
            </a:extLst>
          </p:cNvPr>
          <p:cNvSpPr txBox="1"/>
          <p:nvPr/>
        </p:nvSpPr>
        <p:spPr>
          <a:xfrm>
            <a:off x="2039696" y="5200991"/>
            <a:ext cx="81125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rial" panose="020B0604020202020204" pitchFamily="34" charset="0"/>
              </a:rPr>
              <a:t>The clustering goal is </a:t>
            </a:r>
            <a:b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rial" panose="020B0604020202020204" pitchFamily="34" charset="0"/>
              </a:rPr>
            </a:br>
            <a:r>
              <a:rPr lang="en-US" altLang="ko-KR" sz="2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cluster the relationship between income groups and population growth</a:t>
            </a:r>
            <a:endParaRPr lang="ko-KR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FC0121-C8BC-421F-AEF4-9643069DBB23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57561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3414502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Dataset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CBF61A-F627-4708-8689-C8108FFCD435}"/>
              </a:ext>
            </a:extLst>
          </p:cNvPr>
          <p:cNvSpPr txBox="1"/>
          <p:nvPr/>
        </p:nvSpPr>
        <p:spPr>
          <a:xfrm>
            <a:off x="1904366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</a:rPr>
              <a:t>Clustering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AD242E-DBEF-4ABD-9A36-751F81033A54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CFDBE0-59D9-437D-B68A-0D79A30DA759}"/>
              </a:ext>
            </a:extLst>
          </p:cNvPr>
          <p:cNvSpPr txBox="1"/>
          <p:nvPr/>
        </p:nvSpPr>
        <p:spPr>
          <a:xfrm>
            <a:off x="1474382" y="1925804"/>
            <a:ext cx="92432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Indicators.csv </a:t>
            </a:r>
            <a:r>
              <a:rPr lang="en-US" altLang="ko-KR" sz="2000" b="1" dirty="0">
                <a:solidFill>
                  <a:schemeClr val="bg1"/>
                </a:solidFill>
                <a:sym typeface="Wingdings" panose="05000000000000000000" pitchFamily="2" charset="2"/>
              </a:rPr>
              <a:t> Country code &amp; 2014 Population growth </a:t>
            </a:r>
          </a:p>
          <a:p>
            <a:pPr algn="ctr"/>
            <a:endParaRPr lang="en-US" altLang="ko-KR" sz="20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sym typeface="Wingdings" panose="05000000000000000000" pitchFamily="2" charset="2"/>
              </a:rPr>
              <a:t>Country.csv  Country code &amp; </a:t>
            </a:r>
            <a:r>
              <a:rPr lang="en-US" altLang="ko-KR" sz="2000" b="1" dirty="0" err="1">
                <a:solidFill>
                  <a:schemeClr val="bg1"/>
                </a:solidFill>
                <a:sym typeface="Wingdings" panose="05000000000000000000" pitchFamily="2" charset="2"/>
              </a:rPr>
              <a:t>InComeGroup</a:t>
            </a:r>
            <a:endParaRPr lang="en-US" altLang="ko-KR" sz="20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8BFD9F6-E6D6-49E6-97AC-AFCDE2EC9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63" y="3443865"/>
            <a:ext cx="6970491" cy="14591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163EA5A-04E6-4741-BBD1-E49AF192CB49}"/>
              </a:ext>
            </a:extLst>
          </p:cNvPr>
          <p:cNvSpPr txBox="1"/>
          <p:nvPr/>
        </p:nvSpPr>
        <p:spPr>
          <a:xfrm>
            <a:off x="4063999" y="5172630"/>
            <a:ext cx="4064000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Shape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214 (Number of country) * 7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245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4941815" cy="926780"/>
          </a:xfrm>
        </p:spPr>
        <p:txBody>
          <a:bodyPr>
            <a:normAutofit fontScale="90000"/>
          </a:bodyPr>
          <a:lstStyle/>
          <a:p>
            <a:r>
              <a:rPr lang="en-US" altLang="ko-KR" sz="36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 Preprocessing</a:t>
            </a:r>
            <a:endParaRPr lang="ko-KR" altLang="en-US" sz="36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D4CF635-9265-454A-AAED-476736F83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7685" y="2223630"/>
            <a:ext cx="8088087" cy="926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latin typeface="Arial Black" panose="020B0A04020102020204" pitchFamily="34" charset="0"/>
              </a:rPr>
              <a:t>A</a:t>
            </a:r>
            <a:r>
              <a:rPr lang="en-US" altLang="ko-KR" sz="2400" b="0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pply </a:t>
            </a:r>
            <a:r>
              <a:rPr lang="en-US" altLang="ko-KR" sz="2400" b="0" i="0" dirty="0">
                <a:solidFill>
                  <a:schemeClr val="accent2"/>
                </a:solidFill>
                <a:effectLst/>
                <a:latin typeface="Arial Black" panose="020B0A04020102020204" pitchFamily="34" charset="0"/>
              </a:rPr>
              <a:t>Label Encoding  </a:t>
            </a:r>
            <a:r>
              <a:rPr lang="en-US" altLang="ko-KR" sz="2400" b="0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to Categorical data</a:t>
            </a:r>
            <a:endParaRPr lang="ko-KR" altLang="en-US" sz="2400" dirty="0">
              <a:solidFill>
                <a:schemeClr val="bg1"/>
              </a:solidFill>
            </a:endParaRPr>
          </a:p>
          <a:p>
            <a:pPr algn="l"/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58D40A-5A49-453D-8EB5-F9862B8DFF83}"/>
              </a:ext>
            </a:extLst>
          </p:cNvPr>
          <p:cNvSpPr txBox="1"/>
          <p:nvPr/>
        </p:nvSpPr>
        <p:spPr>
          <a:xfrm>
            <a:off x="1904366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</a:rPr>
              <a:t>Clustering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1A2D92-53A2-4B06-95E0-6C85EC8943E8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BC75742-58A8-4E60-94E1-B6F1EAB6F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880" y="2963183"/>
            <a:ext cx="4196670" cy="32099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A6AA7AF-3944-412C-B753-A0EFC6545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728" y="3878349"/>
            <a:ext cx="4751990" cy="112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27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4941815" cy="926780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Training</a:t>
            </a:r>
            <a:endParaRPr lang="ko-KR" altLang="en-US" sz="36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D4CF635-9265-454A-AAED-476736F83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5727" y="1787364"/>
            <a:ext cx="6520544" cy="181217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altLang="ko-KR" sz="24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Use 3 Machine Learning  Algorithms </a:t>
            </a:r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2400" b="1" i="0" u="none" strike="noStrike" baseline="0" dirty="0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K Means, DBSCAN, EM</a:t>
            </a:r>
          </a:p>
          <a:p>
            <a:pPr algn="ctr">
              <a:lnSpc>
                <a:spcPct val="100000"/>
              </a:lnSpc>
            </a:pPr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algn="ctr">
              <a:lnSpc>
                <a:spcPct val="100000"/>
              </a:lnSpc>
            </a:pPr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58D40A-5A49-453D-8EB5-F9862B8DFF83}"/>
              </a:ext>
            </a:extLst>
          </p:cNvPr>
          <p:cNvSpPr txBox="1"/>
          <p:nvPr/>
        </p:nvSpPr>
        <p:spPr>
          <a:xfrm>
            <a:off x="1904366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</a:rPr>
              <a:t>Clustering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1A2D92-53A2-4B06-95E0-6C85EC8943E8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BA8DD5-73B8-4478-9DEE-2FF8D10E2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98" y="3212973"/>
            <a:ext cx="3707321" cy="27323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22F192-29EB-4296-83DB-4CA466EE8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6851" y="3240978"/>
            <a:ext cx="3533775" cy="27043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D7E8496-D66D-4FAD-8B25-3F5BD823E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2106" y="3240978"/>
            <a:ext cx="3403975" cy="270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42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4941815" cy="926780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Result</a:t>
            </a:r>
            <a:endParaRPr lang="ko-KR" altLang="en-US" sz="36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58D40A-5A49-453D-8EB5-F9862B8DFF83}"/>
              </a:ext>
            </a:extLst>
          </p:cNvPr>
          <p:cNvSpPr txBox="1"/>
          <p:nvPr/>
        </p:nvSpPr>
        <p:spPr>
          <a:xfrm>
            <a:off x="1904366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</a:rPr>
              <a:t>Clustering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1A2D92-53A2-4B06-95E0-6C85EC8943E8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EEF033-235C-4B07-A017-7C7D8E557B86}"/>
              </a:ext>
            </a:extLst>
          </p:cNvPr>
          <p:cNvSpPr txBox="1"/>
          <p:nvPr/>
        </p:nvSpPr>
        <p:spPr>
          <a:xfrm>
            <a:off x="9589427" y="2562414"/>
            <a:ext cx="116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accent2"/>
                </a:solidFill>
              </a:rPr>
              <a:t>DBSCAN</a:t>
            </a:r>
            <a:endParaRPr lang="en-US" altLang="ko-KR" b="1" dirty="0">
              <a:solidFill>
                <a:schemeClr val="accent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B13749-7028-4151-91C2-7DF6DE7ED7C2}"/>
              </a:ext>
            </a:extLst>
          </p:cNvPr>
          <p:cNvSpPr txBox="1"/>
          <p:nvPr/>
        </p:nvSpPr>
        <p:spPr>
          <a:xfrm>
            <a:off x="5822620" y="2562414"/>
            <a:ext cx="62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accent2"/>
                </a:solidFill>
              </a:rPr>
              <a:t>EM</a:t>
            </a:r>
            <a:endParaRPr lang="en-US" altLang="ko-KR" b="1" dirty="0">
              <a:solidFill>
                <a:schemeClr val="accent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F28066-1FD9-4AD7-B49F-58E30A36FC92}"/>
              </a:ext>
            </a:extLst>
          </p:cNvPr>
          <p:cNvSpPr txBox="1"/>
          <p:nvPr/>
        </p:nvSpPr>
        <p:spPr>
          <a:xfrm>
            <a:off x="1523402" y="2562414"/>
            <a:ext cx="1160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accent2"/>
                </a:solidFill>
              </a:rPr>
              <a:t>K-Means</a:t>
            </a:r>
            <a:endParaRPr lang="en-US" altLang="ko-KR" b="1" dirty="0">
              <a:solidFill>
                <a:schemeClr val="accent2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DED4615-AD8A-417B-A65D-44D8910BD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901" y="3173548"/>
            <a:ext cx="3776398" cy="283229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AEC16F1-9B47-4E27-9DAC-DAFB3F84AD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801" y="3173550"/>
            <a:ext cx="3776398" cy="283229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74DB2A3-19FD-4EF8-9B41-D07846E377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01" y="3173549"/>
            <a:ext cx="3776398" cy="283229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189E9FA-D694-4F82-ABA0-B966E882C2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00" y="3173547"/>
            <a:ext cx="3769059" cy="282679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16FF10C-8E81-4728-9BDB-9D81C4230C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143" y="3168043"/>
            <a:ext cx="3776398" cy="283229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73A4A4D-E129-4D2D-B6B1-244FCB6940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559" y="3168043"/>
            <a:ext cx="3776398" cy="283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61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4941815" cy="926780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Conclusion</a:t>
            </a:r>
            <a:endParaRPr lang="ko-KR" altLang="en-US" sz="36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1A2D92-53A2-4B06-95E0-6C85EC8943E8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pic>
        <p:nvPicPr>
          <p:cNvPr id="6" name="그림 5" descr="지도이(가) 표시된 사진&#10;&#10;자동 생성된 설명">
            <a:extLst>
              <a:ext uri="{FF2B5EF4-FFF2-40B4-BE49-F238E27FC236}">
                <a16:creationId xmlns:a16="http://schemas.microsoft.com/office/drawing/2014/main" id="{CE713730-AEAE-4B3A-8D66-6D2AAFF36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990" y="1202247"/>
            <a:ext cx="9031260" cy="55293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8D40A-5A49-453D-8EB5-F9862B8DFF83}"/>
              </a:ext>
            </a:extLst>
          </p:cNvPr>
          <p:cNvSpPr txBox="1"/>
          <p:nvPr/>
        </p:nvSpPr>
        <p:spPr>
          <a:xfrm>
            <a:off x="2009278" y="1254044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In</a:t>
            </a:r>
            <a:r>
              <a:rPr lang="ko-KR" altLang="en-US" sz="2200" b="1" dirty="0"/>
              <a:t> </a:t>
            </a:r>
            <a:r>
              <a:rPr lang="en-US" altLang="ko-KR" sz="2200" b="1" dirty="0"/>
              <a:t>Clustering</a:t>
            </a:r>
            <a:endParaRPr lang="ko-KR" alt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2392759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4395" y="1958666"/>
            <a:ext cx="7643207" cy="2940668"/>
          </a:xfrm>
        </p:spPr>
        <p:txBody>
          <a:bodyPr>
            <a:normAutofit/>
          </a:bodyPr>
          <a:lstStyle/>
          <a:p>
            <a:pPr algn="ctr"/>
            <a:r>
              <a:rPr lang="en-US" altLang="ko-KR" sz="7200" dirty="0">
                <a:solidFill>
                  <a:srgbClr val="FCD770"/>
                </a:solidFill>
                <a:latin typeface="Arial Black" panose="020B0A04020102020204" pitchFamily="34" charset="0"/>
                <a:cs typeface="Airbnb Cereal App Extra" panose="020B0802020203020204" pitchFamily="34" charset="-18"/>
              </a:rPr>
              <a:t>Thank </a:t>
            </a:r>
            <a:br>
              <a:rPr lang="en-US" altLang="ko-KR" sz="7200" dirty="0">
                <a:solidFill>
                  <a:srgbClr val="FCD770"/>
                </a:solidFill>
                <a:latin typeface="Arial Black" panose="020B0A04020102020204" pitchFamily="34" charset="0"/>
                <a:cs typeface="Airbnb Cereal App Extra" panose="020B0802020203020204" pitchFamily="34" charset="-18"/>
              </a:rPr>
            </a:br>
            <a:r>
              <a:rPr lang="en-US" altLang="ko-KR" sz="7200" dirty="0">
                <a:solidFill>
                  <a:srgbClr val="FCD770"/>
                </a:solidFill>
                <a:latin typeface="Arial Black" panose="020B0A04020102020204" pitchFamily="34" charset="0"/>
                <a:cs typeface="Airbnb Cereal App Extra" panose="020B0802020203020204" pitchFamily="34" charset="-18"/>
              </a:rPr>
              <a:t>You</a:t>
            </a:r>
            <a:endParaRPr lang="ko-KR" altLang="en-US" sz="72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24410-3772-49F3-934F-9750E78005D4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Proposal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31977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4447524" cy="926780"/>
          </a:xfrm>
        </p:spPr>
        <p:txBody>
          <a:bodyPr>
            <a:noAutofit/>
          </a:bodyPr>
          <a:lstStyle/>
          <a:p>
            <a:r>
              <a:rPr lang="en-US" altLang="ko-KR" sz="28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Concept of project</a:t>
            </a:r>
            <a:endParaRPr lang="ko-KR" altLang="en-US" sz="28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784F3F-2D2E-4AC3-A969-F79A28616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63" y="2230829"/>
            <a:ext cx="2137086" cy="213708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24410-3772-49F3-934F-9750E78005D4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5A901D-C14C-4362-A468-441FC318027A}"/>
              </a:ext>
            </a:extLst>
          </p:cNvPr>
          <p:cNvSpPr txBox="1"/>
          <p:nvPr/>
        </p:nvSpPr>
        <p:spPr>
          <a:xfrm>
            <a:off x="1702167" y="1150590"/>
            <a:ext cx="3047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A283EC-D44E-46CE-B125-8A12C3A5579F}"/>
              </a:ext>
            </a:extLst>
          </p:cNvPr>
          <p:cNvSpPr txBox="1"/>
          <p:nvPr/>
        </p:nvSpPr>
        <p:spPr>
          <a:xfrm>
            <a:off x="3502752" y="4872442"/>
            <a:ext cx="51864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The classification goal is </a:t>
            </a:r>
            <a:b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</a:br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to predict if the client </a:t>
            </a: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will subscribe a term deposit</a:t>
            </a:r>
            <a:endParaRPr lang="ko-KR" altLang="en-US" sz="2800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B891249-2121-40FB-86A7-F308EE25C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181" y="2230829"/>
            <a:ext cx="2137086" cy="21370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B64E0C-BEBA-460D-B898-EE53844FBC4F}"/>
              </a:ext>
            </a:extLst>
          </p:cNvPr>
          <p:cNvSpPr txBox="1"/>
          <p:nvPr/>
        </p:nvSpPr>
        <p:spPr>
          <a:xfrm>
            <a:off x="5479408" y="3198167"/>
            <a:ext cx="1233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OR</a:t>
            </a:r>
            <a:endParaRPr lang="ko-KR" altLang="en-US" sz="2400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9" name="십자형 18">
            <a:extLst>
              <a:ext uri="{FF2B5EF4-FFF2-40B4-BE49-F238E27FC236}">
                <a16:creationId xmlns:a16="http://schemas.microsoft.com/office/drawing/2014/main" id="{8102C102-6078-4574-B261-220FD804EB6B}"/>
              </a:ext>
            </a:extLst>
          </p:cNvPr>
          <p:cNvSpPr/>
          <p:nvPr/>
        </p:nvSpPr>
        <p:spPr>
          <a:xfrm rot="18862212">
            <a:off x="7155103" y="2292841"/>
            <a:ext cx="2137086" cy="2137086"/>
          </a:xfrm>
          <a:prstGeom prst="plus">
            <a:avLst>
              <a:gd name="adj" fmla="val 4502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718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6603094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Dataset description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D8F3F9-5A28-4B1B-BE58-50525B5C6F5B}"/>
              </a:ext>
            </a:extLst>
          </p:cNvPr>
          <p:cNvSpPr txBox="1"/>
          <p:nvPr/>
        </p:nvSpPr>
        <p:spPr>
          <a:xfrm>
            <a:off x="1342495" y="5569567"/>
            <a:ext cx="98904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Dataset Link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r>
              <a:rPr lang="en-US" altLang="ko-KR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https://www.kaggle.com/henriqueyamahata/bank-marketing?select=bank-additional-full.csv</a:t>
            </a:r>
            <a:endParaRPr lang="ko-KR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ACFF7C-84C9-424C-8F9F-EE16BC8FA247}"/>
              </a:ext>
            </a:extLst>
          </p:cNvPr>
          <p:cNvSpPr txBox="1"/>
          <p:nvPr/>
        </p:nvSpPr>
        <p:spPr>
          <a:xfrm>
            <a:off x="7508406" y="2381942"/>
            <a:ext cx="4436303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File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bank-additional-full.csv</a:t>
            </a:r>
          </a:p>
          <a:p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Size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21 Columns,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41188 Rows</a:t>
            </a:r>
          </a:p>
          <a:p>
            <a:br>
              <a:rPr lang="en-US" altLang="ko-KR" sz="2400" dirty="0">
                <a:solidFill>
                  <a:schemeClr val="bg1"/>
                </a:solidFill>
              </a:rPr>
            </a:br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A6D5132-54D6-4545-9D4F-6A43E0252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495" y="2005632"/>
            <a:ext cx="5954637" cy="30141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FCFF44-78B8-42CA-80B6-3FA7568AAECE}"/>
              </a:ext>
            </a:extLst>
          </p:cNvPr>
          <p:cNvSpPr txBox="1"/>
          <p:nvPr/>
        </p:nvSpPr>
        <p:spPr>
          <a:xfrm>
            <a:off x="1702167" y="1150590"/>
            <a:ext cx="3047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A77426-1776-481B-88C3-D9E51ED74914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97601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3414502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Dataset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765B07D-1E42-4CEF-929C-46B6C482BC2F}"/>
              </a:ext>
            </a:extLst>
          </p:cNvPr>
          <p:cNvSpPr/>
          <p:nvPr/>
        </p:nvSpPr>
        <p:spPr>
          <a:xfrm>
            <a:off x="6823572" y="2295489"/>
            <a:ext cx="4473985" cy="3199730"/>
          </a:xfrm>
          <a:prstGeom prst="round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D0A3EA-035B-44E7-9989-957231DE3281}"/>
              </a:ext>
            </a:extLst>
          </p:cNvPr>
          <p:cNvSpPr txBox="1"/>
          <p:nvPr/>
        </p:nvSpPr>
        <p:spPr>
          <a:xfrm>
            <a:off x="2455822" y="173974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Numeric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8E6368-1CD9-41CD-897C-A370FAC6DFB4}"/>
              </a:ext>
            </a:extLst>
          </p:cNvPr>
          <p:cNvSpPr txBox="1"/>
          <p:nvPr/>
        </p:nvSpPr>
        <p:spPr>
          <a:xfrm>
            <a:off x="8143345" y="173974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Categorical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0A6C985-DE75-4A7D-B183-B4A15EA02FCC}"/>
              </a:ext>
            </a:extLst>
          </p:cNvPr>
          <p:cNvSpPr/>
          <p:nvPr/>
        </p:nvSpPr>
        <p:spPr>
          <a:xfrm>
            <a:off x="867212" y="2316418"/>
            <a:ext cx="4473985" cy="3178800"/>
          </a:xfrm>
          <a:prstGeom prst="round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DD90B9-FB84-41EF-84CA-3D5B52F49993}"/>
              </a:ext>
            </a:extLst>
          </p:cNvPr>
          <p:cNvSpPr txBox="1"/>
          <p:nvPr/>
        </p:nvSpPr>
        <p:spPr>
          <a:xfrm>
            <a:off x="3586896" y="5585449"/>
            <a:ext cx="7119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“There is </a:t>
            </a:r>
            <a:r>
              <a:rPr lang="en-US" altLang="ko-KR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no null value</a:t>
            </a:r>
            <a:r>
              <a:rPr lang="en-US" altLang="ko-KR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 in the data”</a:t>
            </a: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705564-32D2-4FDB-88B7-ACF2CC4CCB9E}"/>
              </a:ext>
            </a:extLst>
          </p:cNvPr>
          <p:cNvSpPr txBox="1"/>
          <p:nvPr/>
        </p:nvSpPr>
        <p:spPr>
          <a:xfrm>
            <a:off x="1244520" y="2689934"/>
            <a:ext cx="2627086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Duration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Campaign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Pdays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Previous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5C80FD-BADA-4CA5-8128-4868A99C9A43}"/>
              </a:ext>
            </a:extLst>
          </p:cNvPr>
          <p:cNvSpPr txBox="1"/>
          <p:nvPr/>
        </p:nvSpPr>
        <p:spPr>
          <a:xfrm>
            <a:off x="3159026" y="2699844"/>
            <a:ext cx="2627086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emp.var.rate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cons.price.idx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cons.conf.idx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euribor3m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nr.employed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C6C505-CA47-4A12-86EA-ED8BFBEF6EB4}"/>
              </a:ext>
            </a:extLst>
          </p:cNvPr>
          <p:cNvSpPr txBox="1"/>
          <p:nvPr/>
        </p:nvSpPr>
        <p:spPr>
          <a:xfrm>
            <a:off x="7378628" y="2706029"/>
            <a:ext cx="7119256" cy="211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Job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Marital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Education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Default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Housing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5090F4-8F7A-4028-A5BC-F6FFEFB55AC9}"/>
              </a:ext>
            </a:extLst>
          </p:cNvPr>
          <p:cNvSpPr txBox="1"/>
          <p:nvPr/>
        </p:nvSpPr>
        <p:spPr>
          <a:xfrm>
            <a:off x="9220304" y="2689933"/>
            <a:ext cx="7119256" cy="2531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Loan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Contact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month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day_of_week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Poutcome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B0F0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Y (target)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7" y="1150590"/>
            <a:ext cx="3047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FA95F14-F054-4056-B5BC-908D4AB1A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313" y="6063215"/>
            <a:ext cx="4132668" cy="5826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F9C283-950B-4181-A20A-CA45182A3BDA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04468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3414502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Dataset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765B07D-1E42-4CEF-929C-46B6C482BC2F}"/>
              </a:ext>
            </a:extLst>
          </p:cNvPr>
          <p:cNvSpPr/>
          <p:nvPr/>
        </p:nvSpPr>
        <p:spPr>
          <a:xfrm>
            <a:off x="6823572" y="2295489"/>
            <a:ext cx="4473985" cy="3199730"/>
          </a:xfrm>
          <a:prstGeom prst="round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D0A3EA-035B-44E7-9989-957231DE3281}"/>
              </a:ext>
            </a:extLst>
          </p:cNvPr>
          <p:cNvSpPr txBox="1"/>
          <p:nvPr/>
        </p:nvSpPr>
        <p:spPr>
          <a:xfrm>
            <a:off x="2455822" y="173974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Numeric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8E6368-1CD9-41CD-897C-A370FAC6DFB4}"/>
              </a:ext>
            </a:extLst>
          </p:cNvPr>
          <p:cNvSpPr txBox="1"/>
          <p:nvPr/>
        </p:nvSpPr>
        <p:spPr>
          <a:xfrm>
            <a:off x="8143345" y="173974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Categorical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0A6C985-DE75-4A7D-B183-B4A15EA02FCC}"/>
              </a:ext>
            </a:extLst>
          </p:cNvPr>
          <p:cNvSpPr/>
          <p:nvPr/>
        </p:nvSpPr>
        <p:spPr>
          <a:xfrm>
            <a:off x="867212" y="2316418"/>
            <a:ext cx="4473985" cy="3178800"/>
          </a:xfrm>
          <a:prstGeom prst="round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705564-32D2-4FDB-88B7-ACF2CC4CCB9E}"/>
              </a:ext>
            </a:extLst>
          </p:cNvPr>
          <p:cNvSpPr txBox="1"/>
          <p:nvPr/>
        </p:nvSpPr>
        <p:spPr>
          <a:xfrm>
            <a:off x="1244520" y="2689934"/>
            <a:ext cx="2627086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Duration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Campaign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Pdays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Previous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5C80FD-BADA-4CA5-8128-4868A99C9A43}"/>
              </a:ext>
            </a:extLst>
          </p:cNvPr>
          <p:cNvSpPr txBox="1"/>
          <p:nvPr/>
        </p:nvSpPr>
        <p:spPr>
          <a:xfrm>
            <a:off x="3159026" y="2699844"/>
            <a:ext cx="2627086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emp.var.rate</a:t>
            </a:r>
            <a:endParaRPr lang="en-US" altLang="ko-KR" b="1" dirty="0">
              <a:solidFill>
                <a:schemeClr val="accent2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cons.price.idx</a:t>
            </a:r>
            <a:endParaRPr lang="en-US" altLang="ko-KR" b="1" dirty="0">
              <a:solidFill>
                <a:schemeClr val="accent2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cons.conf.idx</a:t>
            </a:r>
            <a:r>
              <a:rPr lang="en-US" altLang="ko-KR" b="1" dirty="0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euribor3m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nr.employed</a:t>
            </a:r>
            <a:endParaRPr lang="en-US" altLang="ko-KR" b="1" dirty="0">
              <a:solidFill>
                <a:schemeClr val="accent2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C6C505-CA47-4A12-86EA-ED8BFBEF6EB4}"/>
              </a:ext>
            </a:extLst>
          </p:cNvPr>
          <p:cNvSpPr txBox="1"/>
          <p:nvPr/>
        </p:nvSpPr>
        <p:spPr>
          <a:xfrm>
            <a:off x="7378628" y="2706029"/>
            <a:ext cx="7119256" cy="211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Job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Marital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Education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Default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Housing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5090F4-8F7A-4028-A5BC-F6FFEFB55AC9}"/>
              </a:ext>
            </a:extLst>
          </p:cNvPr>
          <p:cNvSpPr txBox="1"/>
          <p:nvPr/>
        </p:nvSpPr>
        <p:spPr>
          <a:xfrm>
            <a:off x="9220304" y="2689933"/>
            <a:ext cx="7119256" cy="2531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Loan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Contact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month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day_of_week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Poutcome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B0F0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Y (target)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4916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Classification: Data selection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BD6643-2187-44C1-A931-46EAA7664B00}"/>
              </a:ext>
            </a:extLst>
          </p:cNvPr>
          <p:cNvSpPr txBox="1"/>
          <p:nvPr/>
        </p:nvSpPr>
        <p:spPr>
          <a:xfrm>
            <a:off x="4467688" y="5945776"/>
            <a:ext cx="81682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</a:rPr>
              <a:t>We</a:t>
            </a:r>
            <a:r>
              <a:rPr lang="ko-KR" altLang="en-US" sz="2400" b="1" dirty="0">
                <a:solidFill>
                  <a:schemeClr val="bg1"/>
                </a:solidFill>
              </a:rPr>
              <a:t> </a:t>
            </a:r>
            <a:r>
              <a:rPr lang="ko-KR" altLang="en-US" sz="2400" b="1" dirty="0" err="1">
                <a:solidFill>
                  <a:schemeClr val="bg1"/>
                </a:solidFill>
              </a:rPr>
              <a:t>chose</a:t>
            </a:r>
            <a:r>
              <a:rPr lang="ko-KR" altLang="en-US" sz="2400" b="1" dirty="0">
                <a:solidFill>
                  <a:schemeClr val="bg1"/>
                </a:solidFill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</a:rPr>
              <a:t>“</a:t>
            </a:r>
            <a:r>
              <a:rPr lang="ko-KR" altLang="en-US" sz="2400" b="1" dirty="0">
                <a:solidFill>
                  <a:srgbClr val="FF0000"/>
                </a:solidFill>
              </a:rPr>
              <a:t>12 </a:t>
            </a:r>
            <a:r>
              <a:rPr lang="ko-KR" altLang="en-US" sz="2400" b="1" dirty="0" err="1">
                <a:solidFill>
                  <a:srgbClr val="FF0000"/>
                </a:solidFill>
              </a:rPr>
              <a:t>features</a:t>
            </a:r>
            <a:r>
              <a:rPr lang="en-US" altLang="ko-KR" sz="2400" b="1" dirty="0">
                <a:solidFill>
                  <a:srgbClr val="FF0000"/>
                </a:solidFill>
              </a:rPr>
              <a:t>”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E3DABE-F9FD-4E29-8E4C-462A6B21D4E7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93201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3414502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Dataset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7" y="1150590"/>
            <a:ext cx="5656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: Correlation heatmap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8E8297-85D4-46F8-8431-CFBAF6008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429" y="1699210"/>
            <a:ext cx="5287142" cy="46621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270FA1-BAF6-4530-A40E-25FAF485F6C3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97602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6555031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 Preprocessing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F1A7B0-06F9-4D15-93DC-655D674DEF45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66EBDFE-0C19-4458-AD3F-6319D6A9D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736" y="2811462"/>
            <a:ext cx="5526292" cy="22451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DF5F71-73A1-4555-AE14-F90A6E20187B}"/>
              </a:ext>
            </a:extLst>
          </p:cNvPr>
          <p:cNvSpPr txBox="1"/>
          <p:nvPr/>
        </p:nvSpPr>
        <p:spPr>
          <a:xfrm>
            <a:off x="3644982" y="5310351"/>
            <a:ext cx="5854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Rows: 41188, Columns: 13 </a:t>
            </a:r>
          </a:p>
          <a:p>
            <a:r>
              <a:rPr lang="en-US" altLang="ko-KR" dirty="0">
                <a:solidFill>
                  <a:schemeClr val="bg1"/>
                </a:solidFill>
                <a:sym typeface="Wingdings" panose="05000000000000000000" pitchFamily="2" charset="2"/>
              </a:rPr>
              <a:t>		 </a:t>
            </a:r>
            <a:r>
              <a:rPr lang="en-US" altLang="ko-KR" dirty="0">
                <a:solidFill>
                  <a:schemeClr val="bg1"/>
                </a:solidFill>
              </a:rPr>
              <a:t>Rows: 41188, </a:t>
            </a:r>
            <a:r>
              <a:rPr lang="en-US" altLang="ko-KR" b="1" dirty="0">
                <a:solidFill>
                  <a:schemeClr val="accent2"/>
                </a:solidFill>
              </a:rPr>
              <a:t>Columns: 40 </a:t>
            </a:r>
          </a:p>
          <a:p>
            <a:endParaRPr lang="en-US" altLang="ko-KR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D43E22-F162-4E9B-B266-4B8BC9E21A95}"/>
              </a:ext>
            </a:extLst>
          </p:cNvPr>
          <p:cNvSpPr txBox="1"/>
          <p:nvPr/>
        </p:nvSpPr>
        <p:spPr>
          <a:xfrm>
            <a:off x="2612563" y="2126857"/>
            <a:ext cx="79195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Arial Black" panose="020B0A04020102020204" pitchFamily="34" charset="0"/>
              </a:rPr>
              <a:t>A</a:t>
            </a:r>
            <a:r>
              <a:rPr lang="en-US" altLang="ko-KR" sz="2200" b="0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pply </a:t>
            </a:r>
            <a:r>
              <a:rPr lang="en-US" altLang="ko-KR" sz="2200" b="0" i="0" dirty="0">
                <a:solidFill>
                  <a:schemeClr val="accent2"/>
                </a:solidFill>
                <a:effectLst/>
                <a:latin typeface="Arial Black" panose="020B0A04020102020204" pitchFamily="34" charset="0"/>
              </a:rPr>
              <a:t>One Hot Encoding </a:t>
            </a:r>
            <a:r>
              <a:rPr lang="en-US" altLang="ko-KR" sz="2200" b="0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 to Categorical data</a:t>
            </a:r>
            <a:endParaRPr lang="ko-KR" alt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029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6747699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 Preprocessing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: Data Inspection &amp; Outlier detection 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9F50D9-AAFA-48FC-B819-CED252977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30" y="2195263"/>
            <a:ext cx="6747699" cy="354523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339E667-0878-4231-9A8C-7F1509D6498D}"/>
              </a:ext>
            </a:extLst>
          </p:cNvPr>
          <p:cNvSpPr/>
          <p:nvPr/>
        </p:nvSpPr>
        <p:spPr>
          <a:xfrm>
            <a:off x="1154090" y="2421958"/>
            <a:ext cx="297180" cy="1143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FBD0023-EC3C-4FC9-A465-73A601B9899F}"/>
              </a:ext>
            </a:extLst>
          </p:cNvPr>
          <p:cNvSpPr/>
          <p:nvPr/>
        </p:nvSpPr>
        <p:spPr>
          <a:xfrm>
            <a:off x="3257210" y="2319088"/>
            <a:ext cx="297180" cy="37913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ACF57CA-1965-4FF6-9CE5-5AAC8EACD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7832" y="2993458"/>
            <a:ext cx="4289416" cy="20250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F1A7B0-06F9-4D15-93DC-655D674DEF45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25420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67F5762E47F904CB0D2A5ADCDE74FC1" ma:contentTypeVersion="10" ma:contentTypeDescription="새 문서를 만듭니다." ma:contentTypeScope="" ma:versionID="da242756db62def84f45a6f0037f3d2d">
  <xsd:schema xmlns:xsd="http://www.w3.org/2001/XMLSchema" xmlns:xs="http://www.w3.org/2001/XMLSchema" xmlns:p="http://schemas.microsoft.com/office/2006/metadata/properties" xmlns:ns3="72ab90e3-9b34-48bb-b4a2-7576dffe3912" targetNamespace="http://schemas.microsoft.com/office/2006/metadata/properties" ma:root="true" ma:fieldsID="27f54fa0da6b08a726360b6eea53a8a8" ns3:_="">
    <xsd:import namespace="72ab90e3-9b34-48bb-b4a2-7576dffe391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ab90e3-9b34-48bb-b4a2-7576dffe39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06335BA-4AD6-4365-B70B-DDDBA8B59E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2ab90e3-9b34-48bb-b4a2-7576dffe391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55E77DB-5BCE-4D1A-913C-B9CBD443719E}">
  <ds:schemaRefs>
    <ds:schemaRef ds:uri="http://purl.org/dc/dcmitype/"/>
    <ds:schemaRef ds:uri="http://www.w3.org/XML/1998/namespace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72ab90e3-9b34-48bb-b4a2-7576dffe3912"/>
    <ds:schemaRef ds:uri="http://purl.org/dc/elements/1.1/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695D75E-F54E-495F-8B47-534F303AB5F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1162</TotalTime>
  <Words>1005</Words>
  <Application>Microsoft Office PowerPoint</Application>
  <PresentationFormat>와이드스크린</PresentationFormat>
  <Paragraphs>255</Paragraphs>
  <Slides>29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맑은 고딕</vt:lpstr>
      <vt:lpstr>Inter</vt:lpstr>
      <vt:lpstr>Arial</vt:lpstr>
      <vt:lpstr>Arial Black</vt:lpstr>
      <vt:lpstr>Office 테마</vt:lpstr>
      <vt:lpstr>Term Project  Final</vt:lpstr>
      <vt:lpstr>PowerPoint 프레젠테이션</vt:lpstr>
      <vt:lpstr>Concept of project</vt:lpstr>
      <vt:lpstr>Dataset description</vt:lpstr>
      <vt:lpstr>Dataset</vt:lpstr>
      <vt:lpstr>Dataset</vt:lpstr>
      <vt:lpstr>Dataset</vt:lpstr>
      <vt:lpstr>Data Preprocessing</vt:lpstr>
      <vt:lpstr>Data Preprocessing</vt:lpstr>
      <vt:lpstr>Data Preprocessing</vt:lpstr>
      <vt:lpstr>Data Preprocessing</vt:lpstr>
      <vt:lpstr>Training &amp; Evaluation</vt:lpstr>
      <vt:lpstr>Training &amp; Evaluation</vt:lpstr>
      <vt:lpstr>Training &amp; Evaluation</vt:lpstr>
      <vt:lpstr>Training &amp; Evaluation</vt:lpstr>
      <vt:lpstr>Training &amp; Evaluation</vt:lpstr>
      <vt:lpstr>Training &amp; Evaluation</vt:lpstr>
      <vt:lpstr>Training &amp; Evaluation</vt:lpstr>
      <vt:lpstr>Training &amp; Evaluation</vt:lpstr>
      <vt:lpstr>Training &amp; Evaluation</vt:lpstr>
      <vt:lpstr>Conclusion</vt:lpstr>
      <vt:lpstr>Clustering </vt:lpstr>
      <vt:lpstr>Concept of project</vt:lpstr>
      <vt:lpstr>Dataset</vt:lpstr>
      <vt:lpstr>Data Preprocessing</vt:lpstr>
      <vt:lpstr>Training</vt:lpstr>
      <vt:lpstr>Result</vt:lpstr>
      <vt:lpstr>Conclusion</vt:lpstr>
      <vt:lpstr>Thank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오성원</dc:creator>
  <cp:lastModifiedBy>채현 이</cp:lastModifiedBy>
  <cp:revision>129</cp:revision>
  <dcterms:created xsi:type="dcterms:W3CDTF">2020-10-29T14:25:17Z</dcterms:created>
  <dcterms:modified xsi:type="dcterms:W3CDTF">2020-12-01T10:35:25Z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0x010100967F5762E47F904CB0D2A5ADCDE74FC1</vt:lpwstr>
  </property>
</Properties>
</file>